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77" r:id="rId4"/>
    <p:sldId id="278" r:id="rId5"/>
    <p:sldId id="279" r:id="rId6"/>
    <p:sldId id="280" r:id="rId7"/>
    <p:sldId id="258" r:id="rId8"/>
    <p:sldId id="275" r:id="rId9"/>
    <p:sldId id="269" r:id="rId10"/>
    <p:sldId id="281" r:id="rId11"/>
    <p:sldId id="266" r:id="rId12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1" name="Picture 44" descr="Okrugli sa slovima mojEng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ext Box 45"/>
          <p:cNvSpPr txBox="1">
            <a:spLocks noChangeArrowheads="1"/>
          </p:cNvSpPr>
          <p:nvPr/>
        </p:nvSpPr>
        <p:spPr bwMode="auto">
          <a:xfrm>
            <a:off x="1295400" y="685800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International Relations Office</a:t>
            </a:r>
            <a:r>
              <a:rPr lang="hr-HR" b="0">
                <a:latin typeface="Arial" charset="0"/>
              </a:rPr>
              <a:t> </a:t>
            </a:r>
          </a:p>
        </p:txBody>
      </p:sp>
      <p:sp>
        <p:nvSpPr>
          <p:cNvPr id="35879" name="Rectangle 39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92275"/>
            <a:ext cx="7772400" cy="173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5400"/>
            </a:lvl1pPr>
          </a:lstStyle>
          <a:p>
            <a:pPr lvl="0"/>
            <a:r>
              <a:rPr lang="hr-HR" noProof="0"/>
              <a:t>Click to edit Master title style</a:t>
            </a:r>
          </a:p>
        </p:txBody>
      </p:sp>
      <p:sp>
        <p:nvSpPr>
          <p:cNvPr id="35880" name="Rectangle 40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r-HR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3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89461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63123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8667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62961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82174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91646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2114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244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5156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00831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grpSp>
          <p:nvGrpSpPr>
            <p:cNvPr id="103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482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482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482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482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482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482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482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483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483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483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483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483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3483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sp>
          <p:nvSpPr>
            <p:cNvPr id="3483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483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3483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36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39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4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47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27" name="Picture 44" descr="Okrugli sa slovima mojEngl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9461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61" name="Text Box 45"/>
          <p:cNvSpPr txBox="1">
            <a:spLocks noChangeArrowheads="1"/>
          </p:cNvSpPr>
          <p:nvPr/>
        </p:nvSpPr>
        <p:spPr bwMode="auto">
          <a:xfrm>
            <a:off x="1476375" y="765175"/>
            <a:ext cx="3024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1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International Relations Office</a:t>
            </a:r>
            <a:r>
              <a:rPr lang="hr-HR" b="0">
                <a:latin typeface="Arial" charset="0"/>
              </a:rPr>
              <a:t> 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zg.hr/suradnja/medunarodna-razmjena/razmjena-studenata/natjecaji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ro@kif.hr" TargetMode="External"/><Relationship Id="rId2" Type="http://schemas.openxmlformats.org/officeDocument/2006/relationships/hyperlink" Target="https://www.kif.unizg.hr/suradnja/medunarodna_razmjena/mobilnost_studenat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f.unizg.hr/suradnja/medunarodna_razmjena/partnerska_sveucilist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>
                <a:latin typeface="Candara" pitchFamily="34" charset="0"/>
              </a:rPr>
              <a:t>ERASMUS+ 2022./2023. </a:t>
            </a:r>
            <a:r>
              <a:rPr lang="hr-HR" sz="4800" dirty="0"/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221163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hr-HR" sz="4000" b="1">
                <a:latin typeface="Candara" pitchFamily="34" charset="0"/>
              </a:rPr>
              <a:t>MOBILNOST STUDENATA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560" y="1340768"/>
            <a:ext cx="8229600" cy="1397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z="2800" dirty="0"/>
              <a:t>Natječaj je objavljen na poveznici </a:t>
            </a:r>
            <a:r>
              <a:rPr lang="hr-HR" sz="2800" b="0" i="0" dirty="0">
                <a:solidFill>
                  <a:srgbClr val="212121"/>
                </a:solidFill>
                <a:effectLst/>
                <a:latin typeface="PT Sans" panose="020B0503020203020204" pitchFamily="34" charset="-18"/>
              </a:rPr>
              <a:t> </a:t>
            </a:r>
            <a:r>
              <a:rPr lang="hr-HR" sz="2800" b="0" i="0" u="sng" dirty="0">
                <a:solidFill>
                  <a:srgbClr val="0000FF"/>
                </a:solidFill>
                <a:effectLst/>
                <a:latin typeface="PT Sans" panose="020B0503020203020204" pitchFamily="34" charset="-18"/>
                <a:hlinkClick r:id="rId2"/>
              </a:rPr>
              <a:t>http://www.unizg.hr/suradnja/medunarodna-razmjena/razmjena-studenata/natjecaji/</a:t>
            </a:r>
            <a:r>
              <a:rPr lang="hr-HR" sz="2800" b="0" i="0" dirty="0">
                <a:solidFill>
                  <a:srgbClr val="212121"/>
                </a:solidFill>
                <a:effectLst/>
                <a:latin typeface="PT Sans" panose="020B0503020203020204" pitchFamily="34" charset="-18"/>
              </a:rPr>
              <a:t>.</a:t>
            </a:r>
            <a:r>
              <a:rPr lang="hr-HR" sz="2800" dirty="0"/>
              <a:t> </a:t>
            </a:r>
          </a:p>
          <a:p>
            <a:pPr eaLnBrk="1" hangingPunct="1">
              <a:defRPr/>
            </a:pPr>
            <a:r>
              <a:rPr lang="hr-HR" sz="2400" dirty="0"/>
              <a:t>Dokumentacija za prijavu na natječaj (donosi se u Ured za međunarodnu suradnju, soba 24), rok 25.veljače 2022, do 12.00 sati:</a:t>
            </a:r>
          </a:p>
          <a:p>
            <a:pPr lvl="1" eaLnBrk="1" hangingPunct="1">
              <a:defRPr/>
            </a:pPr>
            <a:r>
              <a:rPr lang="hr-HR" sz="2000" dirty="0"/>
              <a:t>Ispunjena online prijava </a:t>
            </a:r>
          </a:p>
          <a:p>
            <a:pPr lvl="1" eaLnBrk="1" hangingPunct="1">
              <a:defRPr/>
            </a:pPr>
            <a:r>
              <a:rPr lang="hr-HR" sz="2000" dirty="0"/>
              <a:t>Motivacijsko pismo </a:t>
            </a:r>
          </a:p>
          <a:p>
            <a:pPr lvl="1" eaLnBrk="1" hangingPunct="1">
              <a:defRPr/>
            </a:pPr>
            <a:r>
              <a:rPr lang="hr-HR" sz="2000" dirty="0"/>
              <a:t>Životopis na </a:t>
            </a:r>
            <a:r>
              <a:rPr lang="hr-HR" sz="2000" dirty="0" err="1"/>
              <a:t>Europass</a:t>
            </a:r>
            <a:r>
              <a:rPr lang="hr-HR" sz="2000" dirty="0"/>
              <a:t> obrascu </a:t>
            </a:r>
          </a:p>
          <a:p>
            <a:pPr lvl="1" eaLnBrk="1" hangingPunct="1">
              <a:defRPr/>
            </a:pPr>
            <a:r>
              <a:rPr lang="hr-HR" sz="2000" dirty="0"/>
              <a:t>Potvrda o znanju engleskog jezika na razini B2</a:t>
            </a:r>
          </a:p>
          <a:p>
            <a:pPr lvl="1" eaLnBrk="1" hangingPunct="1">
              <a:defRPr/>
            </a:pPr>
            <a:r>
              <a:rPr lang="hr-HR" sz="2000" dirty="0"/>
              <a:t>Potvrda o statusu studenta</a:t>
            </a:r>
          </a:p>
          <a:p>
            <a:pPr lvl="1" eaLnBrk="1" hangingPunct="1">
              <a:defRPr/>
            </a:pPr>
            <a:r>
              <a:rPr lang="hr-HR" sz="2000" dirty="0"/>
              <a:t>Potvrda o prijepisu ocjena </a:t>
            </a:r>
          </a:p>
          <a:p>
            <a:pPr lvl="1" eaLnBrk="1" hangingPunct="1">
              <a:defRPr/>
            </a:pPr>
            <a:r>
              <a:rPr lang="hr-HR" sz="2000" dirty="0"/>
              <a:t>Dokumentacija za studente s manje mogućnosti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hr-HR" dirty="0"/>
              <a:t>Više informacija </a:t>
            </a:r>
          </a:p>
          <a:p>
            <a:pPr algn="ctr" eaLnBrk="1" hangingPunct="1">
              <a:buNone/>
              <a:defRPr/>
            </a:pPr>
            <a:r>
              <a:rPr lang="hr-HR" dirty="0">
                <a:hlinkClick r:id="rId2"/>
              </a:rPr>
              <a:t>https://www.kif.unizg.hr/suradnja/medunarodna_razmjena/mobilnost_studenata</a:t>
            </a:r>
            <a:r>
              <a:rPr lang="hr-HR" dirty="0"/>
              <a:t> </a:t>
            </a:r>
          </a:p>
          <a:p>
            <a:pPr algn="ctr" eaLnBrk="1" hangingPunct="1">
              <a:buNone/>
              <a:defRPr/>
            </a:pPr>
            <a:r>
              <a:rPr lang="hr-HR" dirty="0"/>
              <a:t>Ured za međunarodnu suradnju, protokol i odnose s javnošću </a:t>
            </a:r>
          </a:p>
          <a:p>
            <a:pPr algn="ctr" eaLnBrk="1" hangingPunct="1">
              <a:buNone/>
              <a:defRPr/>
            </a:pPr>
            <a:r>
              <a:rPr lang="hr-HR" dirty="0"/>
              <a:t>Kineziološki fakultet</a:t>
            </a:r>
          </a:p>
          <a:p>
            <a:pPr algn="ctr" eaLnBrk="1" hangingPunct="1">
              <a:buNone/>
              <a:defRPr/>
            </a:pPr>
            <a:r>
              <a:rPr lang="hr-HR" dirty="0">
                <a:hlinkClick r:id="rId3"/>
              </a:rPr>
              <a:t>iro@kif.hr</a:t>
            </a:r>
            <a:r>
              <a:rPr lang="hr-HR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620713"/>
            <a:ext cx="8229600" cy="1143000"/>
          </a:xfrm>
          <a:effectLst>
            <a:outerShdw dist="23000" dir="5400000" rotWithShape="0">
              <a:schemeClr val="bg2">
                <a:alpha val="34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defTabSz="457200" eaLnBrk="1" hangingPunct="1">
              <a:defRPr/>
            </a:pPr>
            <a:r>
              <a:rPr lang="hr-HR" sz="3600" b="1" dirty="0">
                <a:solidFill>
                  <a:schemeClr val="tx1"/>
                </a:solidFill>
                <a:latin typeface="Candara" pitchFamily="34" charset="0"/>
              </a:rPr>
              <a:t>Erasmus 2022./2023. </a:t>
            </a:r>
            <a:br>
              <a:rPr lang="hr-HR" sz="3600" b="1" dirty="0">
                <a:solidFill>
                  <a:schemeClr val="tx1"/>
                </a:solidFill>
                <a:latin typeface="Candara" pitchFamily="34" charset="0"/>
              </a:rPr>
            </a:br>
            <a:r>
              <a:rPr lang="hr-HR" sz="3600" b="1" dirty="0">
                <a:solidFill>
                  <a:schemeClr val="tx1"/>
                </a:solidFill>
                <a:latin typeface="Candara" pitchFamily="34" charset="0"/>
              </a:rPr>
              <a:t>Studenti</a:t>
            </a:r>
          </a:p>
        </p:txBody>
      </p:sp>
      <p:sp>
        <p:nvSpPr>
          <p:cNvPr id="4099" name="Text Box 8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429423" y="2420888"/>
            <a:ext cx="8516937" cy="29523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en-US" sz="2400" b="1" u="sng" dirty="0">
                <a:effectLst/>
                <a:latin typeface="Candara" panose="020E0502030303020204" pitchFamily="34" charset="0"/>
              </a:rPr>
              <a:t>Razina</a:t>
            </a:r>
            <a:r>
              <a:rPr lang="hr-HR" altLang="en-US" sz="2400" b="1" dirty="0">
                <a:effectLst/>
                <a:latin typeface="Candara" panose="020E0502030303020204" pitchFamily="34" charset="0"/>
              </a:rPr>
              <a:t>: 	preddiplomski, diplomski i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en-US" sz="2400" b="1" dirty="0">
                <a:effectLst/>
                <a:latin typeface="Candara" panose="020E0502030303020204" pitchFamily="34" charset="0"/>
              </a:rPr>
              <a:t>			doktorski studiji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en-US" sz="2400" b="1" u="sng" dirty="0">
                <a:effectLst/>
                <a:latin typeface="Candara" panose="020E0502030303020204" pitchFamily="34" charset="0"/>
              </a:rPr>
              <a:t>Odredište</a:t>
            </a:r>
            <a:r>
              <a:rPr lang="hr-HR" altLang="en-US" sz="2400" b="1" dirty="0">
                <a:effectLst/>
                <a:latin typeface="Candara" panose="020E0502030303020204" pitchFamily="34" charset="0"/>
              </a:rPr>
              <a:t>:  	isključivo države članice EU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en-US" sz="2400" b="1" dirty="0">
              <a:effectLst/>
              <a:latin typeface="Candara" panose="020E0502030303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en-US" sz="2400" b="1" dirty="0">
                <a:effectLst/>
                <a:latin typeface="Candara" panose="020E0502030303020204" pitchFamily="34" charset="0"/>
              </a:rPr>
              <a:t>- STUDIJSKI BORAVAK ili kombinacija studijskog boravka i stručne prakse (do 2 mjeseca) na istom sveučilištu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>
              <a:defRPr/>
            </a:pPr>
            <a:r>
              <a:rPr lang="hr-HR"/>
              <a:t>Ciljevi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800" b="1"/>
              <a:t>Studijski boravak</a:t>
            </a:r>
          </a:p>
          <a:p>
            <a:pPr eaLnBrk="1" hangingPunct="1">
              <a:lnSpc>
                <a:spcPct val="90000"/>
              </a:lnSpc>
            </a:pPr>
            <a:r>
              <a:rPr lang="hr-HR" altLang="en-US" sz="2800">
                <a:solidFill>
                  <a:schemeClr val="folHlink"/>
                </a:solidFill>
              </a:rPr>
              <a:t>Stjecanje novih iskustava</a:t>
            </a:r>
            <a:r>
              <a:rPr lang="hr-HR" altLang="en-US" sz="2800"/>
              <a:t> u području obrazovanja, jezika i kulture</a:t>
            </a:r>
          </a:p>
          <a:p>
            <a:pPr eaLnBrk="1" hangingPunct="1">
              <a:lnSpc>
                <a:spcPct val="90000"/>
              </a:lnSpc>
            </a:pPr>
            <a:r>
              <a:rPr lang="hr-HR" altLang="en-US" sz="2800">
                <a:solidFill>
                  <a:schemeClr val="folHlink"/>
                </a:solidFill>
              </a:rPr>
              <a:t>Promocija suradnje</a:t>
            </a:r>
            <a:r>
              <a:rPr lang="hr-HR" altLang="en-US" sz="2800"/>
              <a:t> među visokoškolskim ustanovama i njihova internacionalizacija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en-US" sz="2800">
                <a:solidFill>
                  <a:schemeClr val="folHlink"/>
                </a:solidFill>
              </a:rPr>
              <a:t>Izgradnja visokokvalificiranog, stručnog kadra</a:t>
            </a:r>
            <a:r>
              <a:rPr lang="hr-HR" altLang="en-US" sz="2800"/>
              <a:t> s međunarodnim iskustvom u obrazovanju</a:t>
            </a:r>
          </a:p>
          <a:p>
            <a:pPr eaLnBrk="1" hangingPunct="1">
              <a:lnSpc>
                <a:spcPct val="90000"/>
              </a:lnSpc>
            </a:pPr>
            <a:r>
              <a:rPr lang="hr-HR" altLang="en-US" sz="2800">
                <a:solidFill>
                  <a:schemeClr val="folHlink"/>
                </a:solidFill>
              </a:rPr>
              <a:t>Jednostavnije priznavanje</a:t>
            </a:r>
            <a:r>
              <a:rPr lang="hr-HR" altLang="en-US" sz="2800"/>
              <a:t> razdoblja mobilnosti te prijenos bodova primjenjujući ECTS bodovni sustav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hr-HR" alt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>
              <a:defRPr/>
            </a:pPr>
            <a:r>
              <a:rPr lang="hr-HR"/>
              <a:t>Osnovni uvjeti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r-HR" sz="2000" b="1" dirty="0"/>
              <a:t>Osnovni uvjeti: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sz="2000" dirty="0"/>
              <a:t>Dužina studijskog boravka odnosno stručne prakse može iznositi </a:t>
            </a:r>
            <a:r>
              <a:rPr lang="hr-HR" sz="2000" dirty="0">
                <a:solidFill>
                  <a:schemeClr val="folHlink"/>
                </a:solidFill>
              </a:rPr>
              <a:t>najmanje 3, a najviše 12 mjeseci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sz="2000" dirty="0">
                <a:solidFill>
                  <a:schemeClr val="folHlink"/>
                </a:solidFill>
              </a:rPr>
              <a:t>Status državljanina</a:t>
            </a:r>
            <a:r>
              <a:rPr lang="hr-HR" sz="2000" dirty="0"/>
              <a:t> Republike Hrvatske ili neke druge države sudionice Programa (države članice EU, EFTA države + Turska), status izbjeglice, osobe bez državljanstva odnosno registrirano stalno boravište u Republici Hrvatskoj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sz="2000" dirty="0"/>
              <a:t>U trenutku odlaska na mobilnost studenti moraju biti </a:t>
            </a:r>
            <a:r>
              <a:rPr lang="hr-HR" sz="2000" dirty="0">
                <a:solidFill>
                  <a:schemeClr val="folHlink"/>
                </a:solidFill>
              </a:rPr>
              <a:t>upisani u najmanje 2. godinu</a:t>
            </a:r>
            <a:r>
              <a:rPr lang="hr-HR" sz="2000" dirty="0"/>
              <a:t> preddiplomskog studija sveučilišnog ili stručnog studija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sz="2000" dirty="0">
                <a:solidFill>
                  <a:schemeClr val="folHlink"/>
                </a:solidFill>
              </a:rPr>
              <a:t>Mobilnost </a:t>
            </a:r>
            <a:r>
              <a:rPr lang="hr-HR" sz="2000" dirty="0"/>
              <a:t>je moguće ostvariti u visokoškolskim ustanovama </a:t>
            </a:r>
            <a:r>
              <a:rPr lang="hr-HR" sz="2000" dirty="0">
                <a:solidFill>
                  <a:schemeClr val="folHlink"/>
                </a:solidFill>
              </a:rPr>
              <a:t>unutar 27 država članica EU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sz="2000" dirty="0"/>
              <a:t>Visokoškolska ustanova u inozemstvu Erasmus+ studentima </a:t>
            </a:r>
            <a:r>
              <a:rPr lang="hr-HR" sz="2000" dirty="0">
                <a:solidFill>
                  <a:schemeClr val="folHlink"/>
                </a:solidFill>
              </a:rPr>
              <a:t>ne smije naplatiti školarinu</a:t>
            </a:r>
            <a:r>
              <a:rPr lang="hr-HR" sz="2000" dirty="0"/>
              <a:t> niti ostale naknade koje ne plaćaju njihovi matični studenti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1800" b="1" dirty="0"/>
              <a:t>Obveze prije odlaska:</a:t>
            </a:r>
            <a:endParaRPr lang="hr-HR" altLang="en-US" sz="1800" dirty="0"/>
          </a:p>
          <a:p>
            <a:pPr eaLnBrk="1" hangingPunct="1">
              <a:lnSpc>
                <a:spcPct val="80000"/>
              </a:lnSpc>
            </a:pPr>
            <a:r>
              <a:rPr lang="hr-HR" altLang="en-US" sz="1800" dirty="0"/>
              <a:t>Prije odlaska studenti potpisuju sa svojom matičnom ustanovom </a:t>
            </a:r>
            <a:r>
              <a:rPr lang="hr-HR" altLang="en-US" sz="1800" dirty="0">
                <a:solidFill>
                  <a:schemeClr val="folHlink"/>
                </a:solidFill>
              </a:rPr>
              <a:t>Ugovor o dodjeli financijske potpore</a:t>
            </a:r>
            <a:r>
              <a:rPr lang="hr-HR" altLang="en-US" sz="1800" dirty="0"/>
              <a:t> kojim se uređuju međusobna prava i obveze. Ugovor se sastoji od dva privitka:</a:t>
            </a:r>
          </a:p>
          <a:p>
            <a:pPr eaLnBrk="1" hangingPunct="1">
              <a:lnSpc>
                <a:spcPct val="80000"/>
              </a:lnSpc>
            </a:pPr>
            <a:r>
              <a:rPr lang="hr-HR" altLang="en-US" sz="1800" dirty="0" err="1">
                <a:solidFill>
                  <a:schemeClr val="folHlink"/>
                </a:solidFill>
              </a:rPr>
              <a:t>Learning</a:t>
            </a:r>
            <a:r>
              <a:rPr lang="hr-HR" altLang="en-US" sz="1800" dirty="0">
                <a:solidFill>
                  <a:schemeClr val="folHlink"/>
                </a:solidFill>
              </a:rPr>
              <a:t> </a:t>
            </a:r>
            <a:r>
              <a:rPr lang="hr-HR" altLang="en-US" sz="1800" dirty="0" err="1">
                <a:solidFill>
                  <a:schemeClr val="folHlink"/>
                </a:solidFill>
              </a:rPr>
              <a:t>Agreement</a:t>
            </a:r>
            <a:r>
              <a:rPr lang="hr-HR" altLang="en-US" sz="1800" dirty="0">
                <a:solidFill>
                  <a:schemeClr val="folHlink"/>
                </a:solidFill>
              </a:rPr>
              <a:t> </a:t>
            </a:r>
            <a:r>
              <a:rPr lang="hr-HR" altLang="en-US" sz="1800" dirty="0"/>
              <a:t>u kojem su određene pojedinosti oko nastavnog plana i programa odnosno programa stručne prakse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en-US" sz="18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en-US" sz="1800" b="1" dirty="0"/>
              <a:t>Obveze nakon povratka:</a:t>
            </a:r>
            <a:endParaRPr lang="hr-HR" altLang="en-US" sz="1800" dirty="0"/>
          </a:p>
          <a:p>
            <a:pPr eaLnBrk="1" hangingPunct="1">
              <a:lnSpc>
                <a:spcPct val="80000"/>
              </a:lnSpc>
            </a:pPr>
            <a:r>
              <a:rPr lang="hr-HR" altLang="en-US" sz="1800" dirty="0"/>
              <a:t>Studenti su nakon povratka iz inozemne ustanove dužni svojoj matičnoj ustanovi dostaviti sljedeće dokumente:</a:t>
            </a:r>
          </a:p>
          <a:p>
            <a:pPr eaLnBrk="1" hangingPunct="1">
              <a:lnSpc>
                <a:spcPct val="80000"/>
              </a:lnSpc>
            </a:pPr>
            <a:r>
              <a:rPr lang="hr-HR" altLang="en-US" sz="1800" dirty="0">
                <a:solidFill>
                  <a:schemeClr val="folHlink"/>
                </a:solidFill>
              </a:rPr>
              <a:t>Završno izvješće</a:t>
            </a:r>
            <a:r>
              <a:rPr lang="hr-HR" altLang="en-US" sz="1800" dirty="0"/>
              <a:t> (prema obrascu matične ustanove)</a:t>
            </a:r>
          </a:p>
          <a:p>
            <a:pPr eaLnBrk="1" hangingPunct="1">
              <a:lnSpc>
                <a:spcPct val="80000"/>
              </a:lnSpc>
            </a:pPr>
            <a:r>
              <a:rPr lang="hr-HR" altLang="en-US" sz="1800" dirty="0">
                <a:solidFill>
                  <a:schemeClr val="folHlink"/>
                </a:solidFill>
              </a:rPr>
              <a:t>Prijepis ocjena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en-US" sz="1800" dirty="0">
                <a:solidFill>
                  <a:schemeClr val="folHlink"/>
                </a:solidFill>
              </a:rPr>
              <a:t>Potvrdu inozemne ustanove iz koje se vidi točna dužina boravka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en-US" sz="1800" dirty="0">
                <a:solidFill>
                  <a:schemeClr val="folHlink"/>
                </a:solidFill>
              </a:rPr>
              <a:t>Originalnu putnu dokumentaciju</a:t>
            </a:r>
          </a:p>
          <a:p>
            <a:pPr eaLnBrk="1" hangingPunct="1">
              <a:lnSpc>
                <a:spcPct val="80000"/>
              </a:lnSpc>
            </a:pPr>
            <a:endParaRPr lang="hr-HR" altLang="en-US" sz="18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400" b="1" dirty="0"/>
              <a:t>Financiranje</a:t>
            </a:r>
            <a:endParaRPr lang="hr-HR" altLang="en-US" sz="2400" dirty="0"/>
          </a:p>
          <a:p>
            <a:pPr eaLnBrk="1" hangingPunct="1">
              <a:lnSpc>
                <a:spcPct val="90000"/>
              </a:lnSpc>
            </a:pPr>
            <a:r>
              <a:rPr lang="hr-HR" altLang="en-US" sz="2400" dirty="0"/>
              <a:t>Svaki student koji odlazi u inozemstvo u okviru programa Erasmus može dobiti </a:t>
            </a:r>
            <a:r>
              <a:rPr lang="hr-HR" altLang="en-US" sz="2400" dirty="0">
                <a:solidFill>
                  <a:schemeClr val="folHlink"/>
                </a:solidFill>
              </a:rPr>
              <a:t>mjesečnu financijsku potporu - </a:t>
            </a:r>
            <a:r>
              <a:rPr lang="hr-HR" altLang="en-US" sz="2400" dirty="0" err="1">
                <a:solidFill>
                  <a:schemeClr val="folHlink"/>
                </a:solidFill>
              </a:rPr>
              <a:t>grant</a:t>
            </a:r>
            <a:r>
              <a:rPr lang="hr-HR" altLang="en-US" sz="2400" dirty="0"/>
              <a:t> koja će pokriti troškove života, puta, smještaja i osiguranja (isplata stipendije 80% prije polaska, 20% nakon obavljene mobilnosti).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400" b="1" dirty="0"/>
              <a:t>Postupak prijave za studente</a:t>
            </a:r>
            <a:endParaRPr lang="hr-HR" altLang="en-US" sz="2400" dirty="0"/>
          </a:p>
          <a:p>
            <a:pPr eaLnBrk="1" hangingPunct="1">
              <a:lnSpc>
                <a:spcPct val="90000"/>
              </a:lnSpc>
            </a:pPr>
            <a:r>
              <a:rPr lang="hr-HR" altLang="en-US" sz="2400" dirty="0"/>
              <a:t>Za prijavu i odabir kandidata </a:t>
            </a:r>
            <a:r>
              <a:rPr lang="hr-HR" altLang="en-US" sz="2400" dirty="0">
                <a:solidFill>
                  <a:schemeClr val="folHlink"/>
                </a:solidFill>
              </a:rPr>
              <a:t>zadužena je Vaša matična visokoškolska ustanova</a:t>
            </a:r>
            <a:r>
              <a:rPr lang="hr-HR" altLang="en-US" sz="2400" dirty="0"/>
              <a:t>. Za podrobnije obavijesti o postupku prijave obratite se </a:t>
            </a:r>
            <a:r>
              <a:rPr lang="hr-HR" altLang="en-US" sz="2400" dirty="0">
                <a:solidFill>
                  <a:schemeClr val="folHlink"/>
                </a:solidFill>
              </a:rPr>
              <a:t>Uredu za međunarodnu suradnju</a:t>
            </a:r>
            <a:r>
              <a:rPr lang="hr-HR" altLang="en-US" sz="2400" dirty="0"/>
              <a:t> Vaše matične ustanove.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r-HR" altLang="en-US" sz="2400" dirty="0"/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20938"/>
            <a:ext cx="8229600" cy="3705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1463" indent="-271463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en-US" sz="2800" u="sng" dirty="0">
                <a:effectLst/>
                <a:latin typeface="Candara" panose="020E0502030303020204" pitchFamily="34" charset="0"/>
              </a:rPr>
              <a:t>Studenti u trenutku početka mobilnosti:</a:t>
            </a:r>
          </a:p>
          <a:p>
            <a:pPr marL="271463" indent="-271463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en-US" sz="2800" u="sng" dirty="0">
              <a:effectLst/>
              <a:latin typeface="Candara" panose="020E0502030303020204" pitchFamily="34" charset="0"/>
            </a:endParaRPr>
          </a:p>
          <a:p>
            <a:pPr marL="271463" indent="-271463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en-US" sz="2800" dirty="0">
                <a:effectLst/>
                <a:latin typeface="Candara" panose="020E0502030303020204" pitchFamily="34" charset="0"/>
              </a:rPr>
              <a:t> - upisani u </a:t>
            </a:r>
            <a:r>
              <a:rPr lang="hr-HR" altLang="en-US" sz="2800" dirty="0">
                <a:solidFill>
                  <a:schemeClr val="folHlink"/>
                </a:solidFill>
                <a:effectLst/>
                <a:latin typeface="Candara" panose="020E0502030303020204" pitchFamily="34" charset="0"/>
              </a:rPr>
              <a:t>najmanje drugu godinu BA programa – status studenta</a:t>
            </a:r>
            <a:r>
              <a:rPr lang="hr-HR" altLang="en-US" sz="2800" dirty="0">
                <a:effectLst/>
                <a:latin typeface="Candara" panose="020E0502030303020204" pitchFamily="34" charset="0"/>
              </a:rPr>
              <a:t> </a:t>
            </a:r>
          </a:p>
          <a:p>
            <a:pPr marL="271463" indent="-271463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en-US" sz="2800" dirty="0">
                <a:effectLst/>
                <a:latin typeface="Candara" panose="020E0502030303020204" pitchFamily="34" charset="0"/>
              </a:rPr>
              <a:t>- imati </a:t>
            </a:r>
            <a:r>
              <a:rPr lang="hr-HR" altLang="en-US" sz="2800" dirty="0">
                <a:solidFill>
                  <a:schemeClr val="folHlink"/>
                </a:solidFill>
                <a:effectLst/>
                <a:latin typeface="Candara" panose="020E0502030303020204" pitchFamily="34" charset="0"/>
              </a:rPr>
              <a:t>državljanstvo RH</a:t>
            </a:r>
            <a:r>
              <a:rPr lang="hr-HR" altLang="en-US" sz="2800" dirty="0">
                <a:effectLst/>
                <a:latin typeface="Candara" panose="020E0502030303020204" pitchFamily="34" charset="0"/>
              </a:rPr>
              <a:t> ili države EU, EFTA ili Turske, status izbjeglice, osobe bez državljanstva odnosno registrirano stalno boravište u RH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620713"/>
            <a:ext cx="8229600" cy="1143000"/>
          </a:xfrm>
          <a:effectLst>
            <a:outerShdw dist="23000" dir="5400000" rotWithShape="0">
              <a:schemeClr val="bg2">
                <a:alpha val="34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defTabSz="457200" eaLnBrk="1" hangingPunct="1">
              <a:defRPr/>
            </a:pPr>
            <a:r>
              <a:rPr lang="hr-HR" sz="3600" b="1" dirty="0">
                <a:solidFill>
                  <a:schemeClr val="tx1"/>
                </a:solidFill>
                <a:latin typeface="Candara" pitchFamily="34" charset="0"/>
              </a:rPr>
              <a:t>Erasmus 2021./2022. </a:t>
            </a:r>
            <a:br>
              <a:rPr lang="hr-HR" sz="3600" b="1" dirty="0">
                <a:solidFill>
                  <a:schemeClr val="tx1"/>
                </a:solidFill>
                <a:latin typeface="Candara" pitchFamily="34" charset="0"/>
              </a:rPr>
            </a:br>
            <a:r>
              <a:rPr lang="hr-HR" sz="3600" b="1" dirty="0">
                <a:solidFill>
                  <a:schemeClr val="tx1"/>
                </a:solidFill>
                <a:latin typeface="Candara" pitchFamily="34" charset="0"/>
              </a:rPr>
              <a:t>Studenti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87900" y="274638"/>
            <a:ext cx="38989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/>
              <a:t>Legislativa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z="2800">
                <a:solidFill>
                  <a:schemeClr val="folHlink"/>
                </a:solidFill>
              </a:rPr>
              <a:t>Odluka o uvjetima i načinu studiranja</a:t>
            </a:r>
            <a:r>
              <a:rPr lang="hr-HR" sz="2800"/>
              <a:t> redovitih studenata Kineziološkog fakulteta Sveučilišta u Zagrebu na visokoobrazovnim institucijama izvan Republike Hrvatske </a:t>
            </a:r>
          </a:p>
          <a:p>
            <a:pPr eaLnBrk="1" hangingPunct="1">
              <a:defRPr/>
            </a:pPr>
            <a:r>
              <a:rPr lang="hr-HR" sz="2800">
                <a:solidFill>
                  <a:schemeClr val="folHlink"/>
                </a:solidFill>
              </a:rPr>
              <a:t>Odluka o privremenom studijskom boravku na inozemnoj visokoškolskoj instituciji</a:t>
            </a:r>
            <a:r>
              <a:rPr lang="hr-HR" sz="2800"/>
              <a:t> i o priznavanju odslušane nastave, položenih ispita i ostvarenih ECTS bodova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576" y="188640"/>
            <a:ext cx="82296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>
              <a:defRPr/>
            </a:pPr>
            <a:r>
              <a:rPr lang="hr-HR" b="1" dirty="0">
                <a:solidFill>
                  <a:schemeClr val="tx1"/>
                </a:solidFill>
                <a:latin typeface="Candara" pitchFamily="34" charset="0"/>
              </a:rPr>
              <a:t>SVEUČILIŠTA 2021./2022. </a:t>
            </a:r>
            <a:r>
              <a:rPr lang="hr-HR" dirty="0">
                <a:latin typeface="Candara" pitchFamily="34" charset="0"/>
              </a:rPr>
              <a:t>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154076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hr-HR" sz="2400" dirty="0">
              <a:latin typeface="Candara" pitchFamily="34" charset="0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hr-HR" sz="2400" dirty="0">
                <a:hlinkClick r:id="rId2"/>
              </a:rPr>
              <a:t>https://www.kif.unizg.hr/suradnja/medunarodna_razmjena/partnerska_sveucilista</a:t>
            </a:r>
            <a:r>
              <a:rPr lang="hr-HR" sz="2400" dirty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hr-H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RO">
  <a:themeElements>
    <a:clrScheme name="IRO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IRO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RO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O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O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O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O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O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O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O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IRO</Template>
  <TotalTime>909</TotalTime>
  <Words>596</Words>
  <Application>Microsoft Office PowerPoint</Application>
  <PresentationFormat>Prikaz na zaslonu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8" baseType="lpstr">
      <vt:lpstr>Arial</vt:lpstr>
      <vt:lpstr>Candara</vt:lpstr>
      <vt:lpstr>PT Sans</vt:lpstr>
      <vt:lpstr>Tahoma</vt:lpstr>
      <vt:lpstr>Verdana</vt:lpstr>
      <vt:lpstr>Wingdings</vt:lpstr>
      <vt:lpstr>IRO</vt:lpstr>
      <vt:lpstr>ERASMUS+ 2022./2023.  </vt:lpstr>
      <vt:lpstr>Erasmus 2022./2023.  Studenti</vt:lpstr>
      <vt:lpstr>Ciljevi </vt:lpstr>
      <vt:lpstr>Osnovni uvjeti </vt:lpstr>
      <vt:lpstr>PowerPoint prezentacija</vt:lpstr>
      <vt:lpstr>PowerPoint prezentacija</vt:lpstr>
      <vt:lpstr>Erasmus 2021./2022.  Studenti</vt:lpstr>
      <vt:lpstr>Legislativa </vt:lpstr>
      <vt:lpstr>SVEUČILIŠTA 2021./2022.  </vt:lpstr>
      <vt:lpstr>PowerPoint prezentacija</vt:lpstr>
      <vt:lpstr>PowerPoint prezentacija</vt:lpstr>
    </vt:vector>
  </TitlesOfParts>
  <Company>Kinezioloski Fakultet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LLP ERASMUS 2010./2011.</dc:title>
  <dc:creator>Natalija Babic</dc:creator>
  <cp:lastModifiedBy>Natalija Babić</cp:lastModifiedBy>
  <cp:revision>19</cp:revision>
  <cp:lastPrinted>1601-01-01T00:00:00Z</cp:lastPrinted>
  <dcterms:created xsi:type="dcterms:W3CDTF">2010-02-16T13:20:50Z</dcterms:created>
  <dcterms:modified xsi:type="dcterms:W3CDTF">2022-02-15T08:32:58Z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